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2"/>
    <p:sldId id="257" r:id="rId3"/>
  </p:sldIdLst>
  <p:sldSz cx="32918400" cy="43891200"/>
  <p:notesSz cx="9239250" cy="11982450"/>
  <p:embeddedFontLst>
    <p:embeddedFont>
      <p:font typeface="ＭＳ Ｐゴシック" panose="020B0600070205080204" pitchFamily="34" charset="-128"/>
      <p:regular r:id="rId6"/>
    </p:embeddedFont>
    <p:embeddedFont>
      <p:font typeface="Quattrocento Sans" panose="020B0600000101010101" charset="0"/>
      <p:regular r:id="rId7"/>
    </p:embeddedFont>
    <p:embeddedFont>
      <p:font typeface="SimSun" panose="02010600030101010101" pitchFamily="2" charset="-122"/>
      <p:regular r:id="rId8"/>
    </p:embeddedFont>
    <p:embeddedFont>
      <p:font typeface="SimSun" panose="02010600030101010101" pitchFamily="2" charset="-122"/>
      <p:regular r:id="rId8"/>
    </p:embeddedFont>
    <p:embeddedFont>
      <p:font typeface="Quattrocento" panose="020B0600000101010101" charset="0"/>
      <p:regular r:id="rId9"/>
      <p:bold r:id="rId10"/>
    </p:embeddedFont>
  </p:embeddedFontLst>
  <p:custDataLst>
    <p:tags r:id="rId11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784" userDrawn="1">
          <p15:clr>
            <a:srgbClr val="A4A3A4"/>
          </p15:clr>
        </p15:guide>
        <p15:guide id="2" pos="100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774">
          <p15:clr>
            <a:srgbClr val="A4A3A4"/>
          </p15:clr>
        </p15:guide>
        <p15:guide id="2" pos="29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4F93"/>
    <a:srgbClr val="3684A0"/>
    <a:srgbClr val="5B4D7F"/>
    <a:srgbClr val="604884"/>
    <a:srgbClr val="7C5393"/>
    <a:srgbClr val="506796"/>
    <a:srgbClr val="378B9F"/>
    <a:srgbClr val="3A749C"/>
    <a:srgbClr val="E64B3C"/>
    <a:srgbClr val="C82B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3654" autoAdjust="0"/>
  </p:normalViewPr>
  <p:slideViewPr>
    <p:cSldViewPr>
      <p:cViewPr varScale="1">
        <p:scale>
          <a:sx n="12" d="100"/>
          <a:sy n="12" d="100"/>
        </p:scale>
        <p:origin x="2784" y="198"/>
      </p:cViewPr>
      <p:guideLst>
        <p:guide orient="horz" pos="14784"/>
        <p:guide pos="100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3" d="100"/>
          <a:sy n="73" d="100"/>
        </p:scale>
        <p:origin x="3984" y="72"/>
      </p:cViewPr>
      <p:guideLst>
        <p:guide orient="horz" pos="3774"/>
        <p:guide pos="29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ags" Target="tags/tag1.xml"/><Relationship Id="rId5" Type="http://schemas.openxmlformats.org/officeDocument/2006/relationships/handoutMaster" Target="handoutMasters/handoutMaster1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02088" cy="598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35575" y="0"/>
            <a:ext cx="4002088" cy="598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11380788"/>
            <a:ext cx="4002088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35575" y="11380788"/>
            <a:ext cx="4002088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1149350">
              <a:defRPr sz="1500"/>
            </a:lvl1pPr>
          </a:lstStyle>
          <a:p>
            <a:fld id="{56A6134A-9986-4884-ADAB-C57241D32564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348627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83038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41925" y="0"/>
            <a:ext cx="3983038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8300" y="889000"/>
            <a:ext cx="3408363" cy="45450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57300" y="5732463"/>
            <a:ext cx="6708775" cy="533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11363325"/>
            <a:ext cx="3983038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41925" y="11363325"/>
            <a:ext cx="3983038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1149350">
              <a:defRPr sz="1500"/>
            </a:lvl1pPr>
          </a:lstStyle>
          <a:p>
            <a:fld id="{23124DF2-DDA8-402F-81DD-AC1D1E5694AB}" type="slidenum">
              <a:rPr lang="zh-CN" altLang="en-US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040194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defPPr>
              <a:defRPr kern="1200" smtId="4294967295"/>
            </a:defPPr>
            <a:lvl1pPr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D5580D61-8B82-42C3-9A37-58134866DD67}" type="slidenum">
              <a:rPr lang="zh-CN" altLang="en-US" sz="1500"/>
              <a:t>1</a:t>
            </a:fld>
            <a:endParaRPr lang="en-US" altLang="zh-CN" sz="1500"/>
          </a:p>
        </p:txBody>
      </p:sp>
      <p:sp>
        <p:nvSpPr>
          <p:cNvPr id="3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8300" y="889000"/>
            <a:ext cx="3408363" cy="4545013"/>
          </a:xfrm>
        </p:spPr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>
            <a:defPPr>
              <a:defRPr kern="1200" smtId="4294967295"/>
            </a:defPPr>
          </a:lstStyle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9093" y="13635568"/>
            <a:ext cx="27980218" cy="9406467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8184" y="24870834"/>
            <a:ext cx="23042032" cy="11218333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660122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710" y="1756833"/>
            <a:ext cx="29626982" cy="73152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710" y="10240433"/>
            <a:ext cx="29626982" cy="28966585"/>
          </a:xfrm>
          <a:prstGeom prst="rect">
            <a:avLst/>
          </a:prstGeo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382205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6477" y="1756833"/>
            <a:ext cx="7406217" cy="37450185"/>
          </a:xfrm>
          <a:prstGeom prst="rect">
            <a:avLst/>
          </a:prstGeo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708" y="1756833"/>
            <a:ext cx="22119168" cy="37450185"/>
          </a:xfrm>
          <a:prstGeom prst="rect">
            <a:avLst/>
          </a:prstGeo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151270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710" y="1756833"/>
            <a:ext cx="29626982" cy="73152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5710" y="10240433"/>
            <a:ext cx="29626982" cy="28966585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4430835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6" y="28204585"/>
            <a:ext cx="27980218" cy="8716433"/>
          </a:xfrm>
          <a:prstGeom prst="rect">
            <a:avLst/>
          </a:prstGeom>
        </p:spPr>
        <p:txBody>
          <a:bodyPr anchor="t"/>
          <a:lstStyle>
            <a:defPPr>
              <a:defRPr kern="1200" smtId="4294967295"/>
            </a:defPPr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6" y="18603384"/>
            <a:ext cx="27980218" cy="9601200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244965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710" y="1756833"/>
            <a:ext cx="29626982" cy="73152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709" y="10240433"/>
            <a:ext cx="14762691" cy="28966585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10002" y="10240433"/>
            <a:ext cx="14762693" cy="28966585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497320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710" y="1756833"/>
            <a:ext cx="29626982" cy="73152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709" y="9825569"/>
            <a:ext cx="14544675" cy="4093633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709" y="13919202"/>
            <a:ext cx="14544675" cy="25287816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1666" y="9825569"/>
            <a:ext cx="14551027" cy="4093633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1666" y="13919202"/>
            <a:ext cx="14551027" cy="25287816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0596146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710" y="1756833"/>
            <a:ext cx="29626982" cy="73152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570457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098106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709" y="1748367"/>
            <a:ext cx="10829925" cy="7435851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392" y="1748367"/>
            <a:ext cx="18402300" cy="3745865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709" y="9184217"/>
            <a:ext cx="10829925" cy="3002280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175467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659" y="30723418"/>
            <a:ext cx="19750618" cy="3627967"/>
          </a:xfrm>
          <a:prstGeom prst="rect">
            <a:avLst/>
          </a:prstGeom>
        </p:spPr>
        <p:txBody>
          <a:bodyPr anchor="b"/>
          <a:lstStyle>
            <a:defPPr>
              <a:defRPr kern="1200" smtId="4294967295"/>
            </a:defPPr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659" y="3922185"/>
            <a:ext cx="19750618" cy="26333450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659" y="34351385"/>
            <a:ext cx="19750618" cy="5149849"/>
          </a:xfrm>
          <a:prstGeom prst="rect">
            <a:avLst/>
          </a:prstGeo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395915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2306241" rtl="0" eaLnBrk="0" fontAlgn="base" hangingPunct="0">
        <a:spcBef>
          <a:spcPct val="0"/>
        </a:spcBef>
        <a:spcAft>
          <a:spcPct val="0"/>
        </a:spcAft>
        <a:defRPr sz="11100">
          <a:solidFill>
            <a:schemeClr val="tx2"/>
          </a:solidFill>
          <a:latin typeface="+mj-lt"/>
          <a:ea typeface="+mj-ea"/>
          <a:cs typeface="+mj-cs"/>
        </a:defRPr>
      </a:lvl1pPr>
      <a:lvl2pPr algn="ctr" defTabSz="2306241" rtl="0" eaLnBrk="0" fontAlgn="base" hangingPunct="0">
        <a:spcBef>
          <a:spcPct val="0"/>
        </a:spcBef>
        <a:spcAft>
          <a:spcPct val="0"/>
        </a:spcAft>
        <a:defRPr sz="11100">
          <a:solidFill>
            <a:schemeClr val="tx2"/>
          </a:solidFill>
          <a:latin typeface="Times New Roman" pitchFamily="18" charset="0"/>
        </a:defRPr>
      </a:lvl2pPr>
      <a:lvl3pPr algn="ctr" defTabSz="2306241" rtl="0" eaLnBrk="0" fontAlgn="base" hangingPunct="0">
        <a:spcBef>
          <a:spcPct val="0"/>
        </a:spcBef>
        <a:spcAft>
          <a:spcPct val="0"/>
        </a:spcAft>
        <a:defRPr sz="11100">
          <a:solidFill>
            <a:schemeClr val="tx2"/>
          </a:solidFill>
          <a:latin typeface="Times New Roman" pitchFamily="18" charset="0"/>
        </a:defRPr>
      </a:lvl3pPr>
      <a:lvl4pPr algn="ctr" defTabSz="2306241" rtl="0" eaLnBrk="0" fontAlgn="base" hangingPunct="0">
        <a:spcBef>
          <a:spcPct val="0"/>
        </a:spcBef>
        <a:spcAft>
          <a:spcPct val="0"/>
        </a:spcAft>
        <a:defRPr sz="11100">
          <a:solidFill>
            <a:schemeClr val="tx2"/>
          </a:solidFill>
          <a:latin typeface="Times New Roman" pitchFamily="18" charset="0"/>
        </a:defRPr>
      </a:lvl4pPr>
      <a:lvl5pPr algn="ctr" defTabSz="2306241" rtl="0" eaLnBrk="0" fontAlgn="base" hangingPunct="0">
        <a:spcBef>
          <a:spcPct val="0"/>
        </a:spcBef>
        <a:spcAft>
          <a:spcPct val="0"/>
        </a:spcAft>
        <a:defRPr sz="11100">
          <a:solidFill>
            <a:schemeClr val="tx2"/>
          </a:solidFill>
          <a:latin typeface="Times New Roman" pitchFamily="18" charset="0"/>
        </a:defRPr>
      </a:lvl5pPr>
      <a:lvl6pPr marL="342900" algn="ctr" defTabSz="2306241" rtl="0" eaLnBrk="0" fontAlgn="base" hangingPunct="0">
        <a:spcBef>
          <a:spcPct val="0"/>
        </a:spcBef>
        <a:spcAft>
          <a:spcPct val="0"/>
        </a:spcAft>
        <a:defRPr sz="11100">
          <a:solidFill>
            <a:schemeClr val="tx2"/>
          </a:solidFill>
          <a:latin typeface="Times New Roman" pitchFamily="18" charset="0"/>
        </a:defRPr>
      </a:lvl6pPr>
      <a:lvl7pPr marL="685800" algn="ctr" defTabSz="2306241" rtl="0" eaLnBrk="0" fontAlgn="base" hangingPunct="0">
        <a:spcBef>
          <a:spcPct val="0"/>
        </a:spcBef>
        <a:spcAft>
          <a:spcPct val="0"/>
        </a:spcAft>
        <a:defRPr sz="11100">
          <a:solidFill>
            <a:schemeClr val="tx2"/>
          </a:solidFill>
          <a:latin typeface="Times New Roman" pitchFamily="18" charset="0"/>
        </a:defRPr>
      </a:lvl7pPr>
      <a:lvl8pPr marL="1028700" algn="ctr" defTabSz="2306241" rtl="0" eaLnBrk="0" fontAlgn="base" hangingPunct="0">
        <a:spcBef>
          <a:spcPct val="0"/>
        </a:spcBef>
        <a:spcAft>
          <a:spcPct val="0"/>
        </a:spcAft>
        <a:defRPr sz="11100">
          <a:solidFill>
            <a:schemeClr val="tx2"/>
          </a:solidFill>
          <a:latin typeface="Times New Roman" pitchFamily="18" charset="0"/>
        </a:defRPr>
      </a:lvl8pPr>
      <a:lvl9pPr marL="1371600" algn="ctr" defTabSz="2306241" rtl="0" eaLnBrk="0" fontAlgn="base" hangingPunct="0">
        <a:spcBef>
          <a:spcPct val="0"/>
        </a:spcBef>
        <a:spcAft>
          <a:spcPct val="0"/>
        </a:spcAft>
        <a:defRPr sz="11100">
          <a:solidFill>
            <a:schemeClr val="tx2"/>
          </a:solidFill>
          <a:latin typeface="Times New Roman" pitchFamily="18" charset="0"/>
        </a:defRPr>
      </a:lvl9pPr>
    </p:titleStyle>
    <p:bodyStyle>
      <a:defPPr>
        <a:defRPr kern="1200" smtId="4294967295"/>
      </a:defPPr>
      <a:lvl1pPr marL="863204" indent="-863204" algn="l" defTabSz="2306241" rtl="0" eaLnBrk="0" fontAlgn="base" hangingPunct="0">
        <a:spcBef>
          <a:spcPct val="20000"/>
        </a:spcBef>
        <a:spcAft>
          <a:spcPct val="0"/>
        </a:spcAft>
        <a:buChar char="•"/>
        <a:defRPr sz="8025">
          <a:solidFill>
            <a:schemeClr val="tx1"/>
          </a:solidFill>
          <a:latin typeface="+mn-lt"/>
          <a:ea typeface="+mn-ea"/>
          <a:cs typeface="+mn-cs"/>
        </a:defRPr>
      </a:lvl1pPr>
      <a:lvl2pPr marL="1872854" indent="-720329" algn="l" defTabSz="2306241" rtl="0" eaLnBrk="0" fontAlgn="base" hangingPunct="0">
        <a:spcBef>
          <a:spcPct val="20000"/>
        </a:spcBef>
        <a:spcAft>
          <a:spcPct val="0"/>
        </a:spcAft>
        <a:buChar char="–"/>
        <a:defRPr sz="7125">
          <a:solidFill>
            <a:schemeClr val="tx1"/>
          </a:solidFill>
          <a:latin typeface="+mn-lt"/>
        </a:defRPr>
      </a:lvl2pPr>
      <a:lvl3pPr marL="2882504" indent="-576263" algn="l" defTabSz="2306241" rtl="0" eaLnBrk="0" fontAlgn="base" hangingPunct="0">
        <a:spcBef>
          <a:spcPct val="20000"/>
        </a:spcBef>
        <a:spcAft>
          <a:spcPct val="0"/>
        </a:spcAft>
        <a:buChar char="•"/>
        <a:defRPr sz="6075">
          <a:solidFill>
            <a:schemeClr val="tx1"/>
          </a:solidFill>
          <a:latin typeface="+mn-lt"/>
        </a:defRPr>
      </a:lvl3pPr>
      <a:lvl4pPr marL="4038600" indent="-579835" algn="l" defTabSz="2306241" rtl="0" eaLnBrk="0" fontAlgn="base" hangingPunct="0">
        <a:spcBef>
          <a:spcPct val="20000"/>
        </a:spcBef>
        <a:spcAft>
          <a:spcPct val="0"/>
        </a:spcAft>
        <a:buChar char="–"/>
        <a:defRPr sz="4875">
          <a:solidFill>
            <a:schemeClr val="tx1"/>
          </a:solidFill>
          <a:latin typeface="+mn-lt"/>
        </a:defRPr>
      </a:lvl4pPr>
      <a:lvl5pPr marL="5191125" indent="-576263" algn="l" defTabSz="2306241" rtl="0" eaLnBrk="0" fontAlgn="base" hangingPunct="0">
        <a:spcBef>
          <a:spcPct val="20000"/>
        </a:spcBef>
        <a:spcAft>
          <a:spcPct val="0"/>
        </a:spcAft>
        <a:buChar char="»"/>
        <a:defRPr sz="4875">
          <a:solidFill>
            <a:schemeClr val="tx1"/>
          </a:solidFill>
          <a:latin typeface="+mn-lt"/>
        </a:defRPr>
      </a:lvl5pPr>
      <a:lvl6pPr marL="5534025" indent="-576263" algn="l" defTabSz="2306241" rtl="0" eaLnBrk="0" fontAlgn="base" hangingPunct="0">
        <a:spcBef>
          <a:spcPct val="20000"/>
        </a:spcBef>
        <a:spcAft>
          <a:spcPct val="0"/>
        </a:spcAft>
        <a:buChar char="»"/>
        <a:defRPr sz="4875">
          <a:solidFill>
            <a:schemeClr val="tx1"/>
          </a:solidFill>
          <a:latin typeface="+mn-lt"/>
        </a:defRPr>
      </a:lvl6pPr>
      <a:lvl7pPr marL="5876925" indent="-576263" algn="l" defTabSz="2306241" rtl="0" eaLnBrk="0" fontAlgn="base" hangingPunct="0">
        <a:spcBef>
          <a:spcPct val="20000"/>
        </a:spcBef>
        <a:spcAft>
          <a:spcPct val="0"/>
        </a:spcAft>
        <a:buChar char="»"/>
        <a:defRPr sz="4875">
          <a:solidFill>
            <a:schemeClr val="tx1"/>
          </a:solidFill>
          <a:latin typeface="+mn-lt"/>
        </a:defRPr>
      </a:lvl7pPr>
      <a:lvl8pPr marL="6219825" indent="-576263" algn="l" defTabSz="2306241" rtl="0" eaLnBrk="0" fontAlgn="base" hangingPunct="0">
        <a:spcBef>
          <a:spcPct val="20000"/>
        </a:spcBef>
        <a:spcAft>
          <a:spcPct val="0"/>
        </a:spcAft>
        <a:buChar char="»"/>
        <a:defRPr sz="4875">
          <a:solidFill>
            <a:schemeClr val="tx1"/>
          </a:solidFill>
          <a:latin typeface="+mn-lt"/>
        </a:defRPr>
      </a:lvl8pPr>
      <a:lvl9pPr marL="6562725" indent="-576263" algn="l" defTabSz="2306241" rtl="0" eaLnBrk="0" fontAlgn="base" hangingPunct="0">
        <a:spcBef>
          <a:spcPct val="20000"/>
        </a:spcBef>
        <a:spcAft>
          <a:spcPct val="0"/>
        </a:spcAft>
        <a:buChar char="»"/>
        <a:defRPr sz="4875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solidFill>
          <a:srgbClr val="2D3C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Box 241"/>
          <p:cNvSpPr txBox="1">
            <a:spLocks noChangeArrowheads="1"/>
          </p:cNvSpPr>
          <p:nvPr/>
        </p:nvSpPr>
        <p:spPr bwMode="auto">
          <a:xfrm>
            <a:off x="514350" y="584019"/>
            <a:ext cx="31889700" cy="4560467"/>
          </a:xfrm>
          <a:prstGeom prst="snip2DiagRect">
            <a:avLst/>
          </a:prstGeom>
          <a:solidFill>
            <a:srgbClr val="E64B3C"/>
          </a:solidFill>
          <a:ln w="25400">
            <a:noFill/>
            <a:miter lim="800000"/>
          </a:ln>
        </p:spPr>
        <p:txBody>
          <a:bodyPr lIns="45878" tIns="22938" rIns="45878" bIns="22938" anchor="ctr"/>
          <a:lstStyle>
            <a:defPPr>
              <a:defRPr kern="1200" smtId="4294967295"/>
            </a:defPPr>
            <a:lvl1pPr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/>
            <a:endParaRPr lang="en-US" altLang="zh-CN" sz="3150" b="1" i="1" u="sng">
              <a:solidFill>
                <a:schemeClr val="bg1"/>
              </a:solidFill>
              <a:latin typeface="Arial"/>
              <a:ea typeface="SimSun" pitchFamily="2" charset="-122"/>
            </a:endParaRPr>
          </a:p>
        </p:txBody>
      </p:sp>
      <p:sp>
        <p:nvSpPr>
          <p:cNvPr id="70" name="Text Placeholder 5">
            <a:extLst>
              <a:ext uri="{FF2B5EF4-FFF2-40B4-BE49-F238E27FC236}">
                <a16:creationId xmlns:a16="http://schemas.microsoft.com/office/drawing/2014/main" id="{425621FB-070F-446E-BA36-4A66EBF8DEF2}"/>
              </a:ext>
            </a:extLst>
          </p:cNvPr>
          <p:cNvSpPr txBox="1"/>
          <p:nvPr/>
        </p:nvSpPr>
        <p:spPr>
          <a:xfrm>
            <a:off x="2743200" y="932893"/>
            <a:ext cx="27432000" cy="220308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2820815">
              <a:spcBef>
                <a:spcPct val="20000"/>
              </a:spcBef>
              <a:defRPr/>
            </a:pPr>
            <a:r>
              <a:rPr lang="en-US" altLang="ko-KR" sz="6400" b="1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Extreme of the Horizon</a:t>
            </a:r>
          </a:p>
          <a:p>
            <a:pPr algn="ctr" defTabSz="2820815">
              <a:spcBef>
                <a:spcPct val="20000"/>
              </a:spcBef>
              <a:defRPr/>
            </a:pPr>
            <a:r>
              <a:rPr lang="ko-KR" altLang="en-US" sz="5400" b="1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수평선의 극</a:t>
            </a:r>
            <a:endParaRPr lang="en-US" sz="5400" b="1" dirty="0">
              <a:solidFill>
                <a:schemeClr val="bg1"/>
              </a:solidFill>
              <a:effectLst/>
              <a:latin typeface="Quattrocento" panose="02020802030000000404" pitchFamily="18" charset="0"/>
            </a:endParaRPr>
          </a:p>
        </p:txBody>
      </p:sp>
      <p:sp>
        <p:nvSpPr>
          <p:cNvPr id="71" name="Text Placeholder 5">
            <a:extLst>
              <a:ext uri="{FF2B5EF4-FFF2-40B4-BE49-F238E27FC236}">
                <a16:creationId xmlns:a16="http://schemas.microsoft.com/office/drawing/2014/main" id="{3A3E55C8-5130-4258-80B1-064CE3FDB621}"/>
              </a:ext>
            </a:extLst>
          </p:cNvPr>
          <p:cNvSpPr txBox="1"/>
          <p:nvPr/>
        </p:nvSpPr>
        <p:spPr>
          <a:xfrm>
            <a:off x="2743200" y="3334041"/>
            <a:ext cx="27432000" cy="142192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4200" dirty="0" err="1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정백철</a:t>
            </a:r>
            <a:r>
              <a:rPr lang="en-US" altLang="ko-KR" sz="4200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, </a:t>
            </a:r>
            <a:r>
              <a:rPr lang="ko-KR" altLang="en-US" sz="4200" dirty="0" err="1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최환주</a:t>
            </a:r>
            <a:r>
              <a:rPr lang="en-US" altLang="ko-KR" sz="4200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, </a:t>
            </a:r>
            <a:r>
              <a:rPr lang="ko-KR" altLang="en-US" sz="4200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이준영</a:t>
            </a:r>
            <a:r>
              <a:rPr lang="en-US" altLang="ko-KR" sz="4200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, </a:t>
            </a:r>
            <a:r>
              <a:rPr lang="ko-KR" altLang="en-US" sz="4200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최민석</a:t>
            </a:r>
            <a:r>
              <a:rPr lang="en-US" altLang="ko-KR" sz="4200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, </a:t>
            </a:r>
            <a:r>
              <a:rPr lang="ko-KR" altLang="en-US" sz="4200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서원석</a:t>
            </a:r>
            <a:endParaRPr lang="en-US" altLang="ko-KR" sz="4200" dirty="0" smtClean="0">
              <a:solidFill>
                <a:schemeClr val="bg1"/>
              </a:solidFill>
              <a:effectLst/>
              <a:latin typeface="Quattrocento" panose="02020802030000000404" pitchFamily="18" charset="0"/>
              <a:cs typeface="Arial" panose="020B0604020202020204" pitchFamily="34" charset="0"/>
            </a:endParaRPr>
          </a:p>
          <a:p>
            <a:pPr algn="ctr">
              <a:defRPr/>
            </a:pPr>
            <a:r>
              <a:rPr lang="ko-KR" altLang="en-US" sz="4200" dirty="0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동명대학교 </a:t>
            </a:r>
            <a:r>
              <a:rPr lang="ko-KR" altLang="en-US" sz="4200" dirty="0" err="1" smtClean="0">
                <a:solidFill>
                  <a:schemeClr val="bg1"/>
                </a:solidFill>
                <a:effectLst/>
                <a:latin typeface="Quattrocento" panose="02020802030000000404" pitchFamily="18" charset="0"/>
                <a:cs typeface="Arial" panose="020B0604020202020204" pitchFamily="34" charset="0"/>
              </a:rPr>
              <a:t>게임공학과</a:t>
            </a:r>
            <a:endParaRPr lang="en-US" sz="4200" dirty="0">
              <a:solidFill>
                <a:schemeClr val="bg1"/>
              </a:solidFill>
              <a:effectLst/>
              <a:latin typeface="Quattrocento" panose="02020802030000000404" pitchFamily="18" charset="0"/>
              <a:cs typeface="Arial" panose="020B060402020202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24D4BC5-5256-4C2E-B3FB-87EA69B63AF3}"/>
              </a:ext>
            </a:extLst>
          </p:cNvPr>
          <p:cNvSpPr/>
          <p:nvPr/>
        </p:nvSpPr>
        <p:spPr>
          <a:xfrm>
            <a:off x="914399" y="6643319"/>
            <a:ext cx="15072571" cy="1341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7200">
              <a:latin typeface="+mj-lt"/>
            </a:endParaRPr>
          </a:p>
        </p:txBody>
      </p:sp>
      <p:sp>
        <p:nvSpPr>
          <p:cNvPr id="73" name="TextBox 19">
            <a:extLst>
              <a:ext uri="{FF2B5EF4-FFF2-40B4-BE49-F238E27FC236}">
                <a16:creationId xmlns:a16="http://schemas.microsoft.com/office/drawing/2014/main" id="{D5A32123-7974-4A0F-B8DF-6C82FB22F5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9223" y="6987926"/>
            <a:ext cx="14382924" cy="2506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4" tIns="34282" rIns="68564" bIns="34282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게임의 플랫폼이 다양화함에 따라 멀티 플랫폼 개발을 위한 엔진의 중요성 증가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가장 대중적인 엔진은 </a:t>
            </a:r>
            <a:r>
              <a:rPr lang="ko-KR" altLang="en-US" sz="2400" dirty="0" err="1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유니티와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 </a:t>
            </a:r>
            <a:r>
              <a:rPr lang="ko-KR" altLang="en-US" sz="2400" dirty="0" err="1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언리얼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 엔진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고성능 게임 개발에 가장 적합한 엔진은 </a:t>
            </a:r>
            <a:r>
              <a:rPr lang="ko-KR" altLang="en-US" sz="2400" dirty="0" err="1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언리얼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 엔진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err="1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비주얼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 </a:t>
            </a:r>
            <a:r>
              <a:rPr lang="ko-KR" altLang="en-US" sz="2400" dirty="0" err="1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라이팅</a:t>
            </a:r>
            <a:r>
              <a:rPr lang="en-US" altLang="ko-KR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, 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실사 </a:t>
            </a:r>
            <a:r>
              <a:rPr lang="ko-KR" altLang="en-US" sz="2400" dirty="0" err="1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비주얼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 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표현 등에서 월등한 성능을 가진 </a:t>
            </a:r>
            <a:r>
              <a:rPr lang="ko-KR" altLang="en-US" sz="2400" dirty="0" err="1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언리얼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 개발 역량이 개발자에게 필요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특히 단순한 도구로서 활용되는 게임 엔진이 아니라 깊은 이해를 갖고 다룰 수 있는 역량 필요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C++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과</a:t>
            </a:r>
            <a:r>
              <a:rPr 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 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블루 프린트 기능을 적극적으로 활용하고 연동할 수 있는 역량 필요</a:t>
            </a:r>
            <a:endParaRPr lang="en-US" sz="2400" dirty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</p:txBody>
      </p:sp>
      <p:sp>
        <p:nvSpPr>
          <p:cNvPr id="74" name="Rectangle 10">
            <a:extLst>
              <a:ext uri="{FF2B5EF4-FFF2-40B4-BE49-F238E27FC236}">
                <a16:creationId xmlns:a16="http://schemas.microsoft.com/office/drawing/2014/main" id="{4EDA12B6-07B5-44F9-8F8B-E1BE66469D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399" y="5867400"/>
            <a:ext cx="15072571" cy="914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3684A0"/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 smtId="4294967295"/>
            </a:defPPr>
          </a:lstStyle>
          <a:p>
            <a:pPr defTabSz="3526941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Introduction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19BFD724-D51D-4DD6-A93A-40ABEA405C90}"/>
              </a:ext>
            </a:extLst>
          </p:cNvPr>
          <p:cNvSpPr/>
          <p:nvPr/>
        </p:nvSpPr>
        <p:spPr>
          <a:xfrm>
            <a:off x="16927747" y="6503203"/>
            <a:ext cx="15072571" cy="13557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7200">
              <a:latin typeface="+mj-lt"/>
            </a:endParaRPr>
          </a:p>
        </p:txBody>
      </p:sp>
      <p:sp>
        <p:nvSpPr>
          <p:cNvPr id="86" name="TextBox 19">
            <a:extLst>
              <a:ext uri="{FF2B5EF4-FFF2-40B4-BE49-F238E27FC236}">
                <a16:creationId xmlns:a16="http://schemas.microsoft.com/office/drawing/2014/main" id="{43D130FF-027B-433C-BF4F-A381B032C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72571" y="6987927"/>
            <a:ext cx="14382924" cy="1288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4" tIns="34282" rIns="68564" bIns="34282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블루프린트와 </a:t>
            </a:r>
            <a:r>
              <a:rPr lang="en-US" altLang="ko-KR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C++ 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연계 </a:t>
            </a:r>
            <a:r>
              <a:rPr lang="en-US" altLang="ko-KR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xxx 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개발 완료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고성능 고품질 게임 제작 기본 역량 구축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다양한 </a:t>
            </a:r>
            <a:r>
              <a:rPr lang="en-US" altLang="ko-KR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Asset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을 적절히 활용하고 적용할 수 있는 </a:t>
            </a:r>
            <a:r>
              <a:rPr lang="en-US" altLang="ko-KR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Asset 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관리 시스템 구축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</p:txBody>
      </p:sp>
      <p:sp>
        <p:nvSpPr>
          <p:cNvPr id="87" name="Rectangle 10">
            <a:extLst>
              <a:ext uri="{FF2B5EF4-FFF2-40B4-BE49-F238E27FC236}">
                <a16:creationId xmlns:a16="http://schemas.microsoft.com/office/drawing/2014/main" id="{0BE282AE-183A-4D49-B152-23A5A101BE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7747" y="5867401"/>
            <a:ext cx="15072571" cy="914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664F93"/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 smtId="4294967295"/>
            </a:defPPr>
          </a:lstStyle>
          <a:p>
            <a:pPr defTabSz="3526941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Results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36036AE-C83F-4AC9-800C-C6574727635F}"/>
              </a:ext>
            </a:extLst>
          </p:cNvPr>
          <p:cNvSpPr/>
          <p:nvPr/>
        </p:nvSpPr>
        <p:spPr>
          <a:xfrm>
            <a:off x="914399" y="21414927"/>
            <a:ext cx="15072571" cy="21543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7200">
              <a:latin typeface="+mj-lt"/>
            </a:endParaRPr>
          </a:p>
        </p:txBody>
      </p:sp>
      <p:sp>
        <p:nvSpPr>
          <p:cNvPr id="89" name="TextBox 19">
            <a:extLst>
              <a:ext uri="{FF2B5EF4-FFF2-40B4-BE49-F238E27FC236}">
                <a16:creationId xmlns:a16="http://schemas.microsoft.com/office/drawing/2014/main" id="{9742DD1E-D7E3-4AB1-8A17-D5B59B6AB3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9223" y="22030541"/>
            <a:ext cx="14382924" cy="1694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4" tIns="34282" rIns="68564" bIns="34282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플레이어 스킬을 다양하게 적용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몬스터 타겟 </a:t>
            </a:r>
            <a:r>
              <a:rPr lang="ko-KR" altLang="en-US" sz="2400" dirty="0" err="1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락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 온 기능 등을 구현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다양한 이펙트 처리 기술 적용</a:t>
            </a:r>
            <a:endParaRPr lang="en-US" altLang="ko-KR" sz="2400" dirty="0" smtClean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10000"/>
              </a:lnSpc>
              <a:buFontTx/>
              <a:buChar char="-"/>
            </a:pP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블루 프린트와 </a:t>
            </a:r>
            <a:r>
              <a:rPr lang="en-US" altLang="ko-KR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C++ </a:t>
            </a:r>
            <a:r>
              <a:rPr lang="ko-KR" altLang="en-US" sz="2400" dirty="0" smtClean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코딩을 연계한 게임 개발 기술 개발</a:t>
            </a:r>
            <a:endParaRPr lang="en-US" sz="2400" dirty="0">
              <a:effectLst/>
              <a:latin typeface="Quattrocento Sans" panose="020B0502050000020003" pitchFamily="34" charset="0"/>
              <a:cs typeface="Arial" panose="020B0604020202020204" pitchFamily="34" charset="0"/>
            </a:endParaRPr>
          </a:p>
        </p:txBody>
      </p:sp>
      <p:sp>
        <p:nvSpPr>
          <p:cNvPr id="90" name="Rectangle 10">
            <a:extLst>
              <a:ext uri="{FF2B5EF4-FFF2-40B4-BE49-F238E27FC236}">
                <a16:creationId xmlns:a16="http://schemas.microsoft.com/office/drawing/2014/main" id="{8C463412-CC68-4A0F-AE72-68EF99EB2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399" y="20918757"/>
            <a:ext cx="15072571" cy="914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664F93"/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 smtId="4294967295"/>
            </a:defPPr>
          </a:lstStyle>
          <a:p>
            <a:pPr defTabSz="3526941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Methodology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5D5CB20-8752-4D75-A601-0EEB3443D27F}"/>
              </a:ext>
            </a:extLst>
          </p:cNvPr>
          <p:cNvSpPr/>
          <p:nvPr/>
        </p:nvSpPr>
        <p:spPr>
          <a:xfrm>
            <a:off x="16931429" y="39300708"/>
            <a:ext cx="15072571" cy="365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7200">
              <a:latin typeface="+mj-lt"/>
            </a:endParaRPr>
          </a:p>
        </p:txBody>
      </p:sp>
      <p:sp>
        <p:nvSpPr>
          <p:cNvPr id="92" name="TextBox 19">
            <a:extLst>
              <a:ext uri="{FF2B5EF4-FFF2-40B4-BE49-F238E27FC236}">
                <a16:creationId xmlns:a16="http://schemas.microsoft.com/office/drawing/2014/main" id="{B4F3D693-DA0F-454D-94C0-CEAA07C14A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76252" y="39937227"/>
            <a:ext cx="14382924" cy="377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4" tIns="34282" rIns="68564" bIns="34282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r>
              <a:rPr lang="ko-KR" altLang="en-US" dirty="0">
                <a:effectLst/>
              </a:rPr>
              <a:t>본 연구는 과학기술정보통신부 및 </a:t>
            </a:r>
            <a:r>
              <a:rPr lang="ko-KR" altLang="en-US" dirty="0" smtClean="0">
                <a:effectLst/>
              </a:rPr>
              <a:t>정보통신기획평가원의 </a:t>
            </a:r>
            <a:r>
              <a:rPr lang="en-US" altLang="ko-KR" dirty="0" smtClean="0">
                <a:effectLst/>
              </a:rPr>
              <a:t>SW</a:t>
            </a:r>
            <a:r>
              <a:rPr lang="ko-KR" altLang="en-US" dirty="0">
                <a:effectLst/>
              </a:rPr>
              <a:t>중심대학지원사업의 연구결과로 수행되었음 </a:t>
            </a:r>
            <a:r>
              <a:rPr lang="en-US" altLang="ko-KR" dirty="0">
                <a:effectLst/>
              </a:rPr>
              <a:t>(1711081052)</a:t>
            </a:r>
            <a:endParaRPr lang="ko-KR" altLang="en-US" dirty="0">
              <a:effectLst/>
            </a:endParaRPr>
          </a:p>
        </p:txBody>
      </p:sp>
      <p:sp>
        <p:nvSpPr>
          <p:cNvPr id="93" name="Rectangle 10">
            <a:extLst>
              <a:ext uri="{FF2B5EF4-FFF2-40B4-BE49-F238E27FC236}">
                <a16:creationId xmlns:a16="http://schemas.microsoft.com/office/drawing/2014/main" id="{5EDC1F28-88BB-4DAD-9112-B4904B4A7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31429" y="38825444"/>
            <a:ext cx="15072571" cy="914400"/>
          </a:xfrm>
          <a:prstGeom prst="snipRoundRect">
            <a:avLst>
              <a:gd name="adj1" fmla="val 0"/>
              <a:gd name="adj2" fmla="val 46622"/>
            </a:avLst>
          </a:prstGeom>
          <a:solidFill>
            <a:schemeClr val="bg1">
              <a:lumMod val="50000"/>
            </a:schemeClr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 smtId="4294967295"/>
            </a:defPPr>
          </a:lstStyle>
          <a:p>
            <a:pPr defTabSz="3526941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Acknowledgements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F69E30-A85D-41F1-B703-3D5E8FB8EC5E}"/>
              </a:ext>
            </a:extLst>
          </p:cNvPr>
          <p:cNvSpPr/>
          <p:nvPr/>
        </p:nvSpPr>
        <p:spPr>
          <a:xfrm>
            <a:off x="16927747" y="21414927"/>
            <a:ext cx="15072571" cy="166088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7200">
              <a:latin typeface="+mj-lt"/>
            </a:endParaRPr>
          </a:p>
        </p:txBody>
      </p:sp>
      <p:sp>
        <p:nvSpPr>
          <p:cNvPr id="26" name="TextBox 19">
            <a:extLst>
              <a:ext uri="{FF2B5EF4-FFF2-40B4-BE49-F238E27FC236}">
                <a16:creationId xmlns:a16="http://schemas.microsoft.com/office/drawing/2014/main" id="{A722B144-9F33-40E9-8E97-BD8723AE94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72571" y="22030541"/>
            <a:ext cx="14382924" cy="4606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4" tIns="34282" rIns="68564" bIns="34282">
            <a:spAutoFit/>
          </a:bodyPr>
          <a:lstStyle>
            <a:defPPr>
              <a:defRPr kern="1200" smtId="4294967295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2400" dirty="0">
                <a:effectLst/>
                <a:latin typeface="Quattrocento Sans" panose="020B0502050000020003" pitchFamily="34" charset="0"/>
                <a:cs typeface="Arial" panose="020B0604020202020204" pitchFamily="34" charset="0"/>
              </a:rPr>
              <a:t>Add your information, graphs and images to this section.</a:t>
            </a:r>
          </a:p>
        </p:txBody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BEB2243C-7086-4053-9BF8-3074617915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7747" y="20918757"/>
            <a:ext cx="15072571" cy="914400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3684A0"/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 smtId="4294967295"/>
            </a:defPPr>
          </a:lstStyle>
          <a:p>
            <a:pPr defTabSz="3526941">
              <a:defRPr/>
            </a:pPr>
            <a:r>
              <a:rPr lang="en-US" sz="3600" b="1">
                <a:solidFill>
                  <a:schemeClr val="bg1"/>
                </a:solidFill>
                <a:effectLst/>
                <a:latin typeface="Quattrocento" panose="02020802030000000404" pitchFamily="18" charset="0"/>
              </a:rPr>
              <a:t>Conclusion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0" y="30738071"/>
            <a:ext cx="8362036" cy="52578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6000" y="13173319"/>
            <a:ext cx="13764679" cy="6468528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 bwMode="auto">
          <a:xfrm>
            <a:off x="3581400" y="11353800"/>
            <a:ext cx="6248400" cy="160020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소속</a:t>
            </a:r>
            <a:endParaRPr kumimoji="0" lang="ko-KR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0835799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ponderingpeacock|09-2018"/>
</p:tagLst>
</file>

<file path=ppt/theme/theme1.xml><?xml version="1.0" encoding="utf-8"?>
<a:theme xmlns:a="http://schemas.openxmlformats.org/drawingml/2006/main" name="Default Design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Default Design">
      <a:majorFont>
        <a:latin typeface="Times New Roman"/>
        <a:ea typeface="Arial"/>
        <a:cs typeface="Arial"/>
      </a:majorFont>
      <a:minorFont>
        <a:latin typeface="Times New Roman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1739</TotalTime>
  <Words>167</Words>
  <Application>Microsoft Office PowerPoint</Application>
  <PresentationFormat>사용자 지정</PresentationFormat>
  <Paragraphs>26</Paragraphs>
  <Slides>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10" baseType="lpstr">
      <vt:lpstr>ＭＳ Ｐゴシック</vt:lpstr>
      <vt:lpstr>Quattrocento Sans</vt:lpstr>
      <vt:lpstr>Arial</vt:lpstr>
      <vt:lpstr>Times New Roman</vt:lpstr>
      <vt:lpstr>SimSun</vt:lpstr>
      <vt:lpstr>SimSun</vt:lpstr>
      <vt:lpstr>Quattrocento</vt:lpstr>
      <vt:lpstr>Default Design</vt:lpstr>
      <vt:lpstr>PowerPoint 프레젠테이션</vt:lpstr>
      <vt:lpstr>PowerPoint 프레젠테이션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Free Poster Presentation Example</dc:subject>
  <dc:creator>Graphicsland/MakeSigns.com</dc:creator>
  <cp:keywords>scientific, research, template, custom, poster, presentation, symposium, printing, PowerPoint, create, design, example, sample, download</cp:keywords>
  <dc:description>This is a free template from MakeSigns.com to help you create the perfect scientific poster.</dc:description>
  <cp:lastModifiedBy>Kang Young-Min</cp:lastModifiedBy>
  <cp:revision>106</cp:revision>
  <cp:lastPrinted>2000-08-03T00:31:24Z</cp:lastPrinted>
  <dcterms:modified xsi:type="dcterms:W3CDTF">2019-10-18T00:45:17Z</dcterms:modified>
  <cp:category>research posters template</cp:category>
</cp:coreProperties>
</file>

<file path=docProps/thumbnail.jpeg>
</file>